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>
      <p:cViewPr>
        <p:scale>
          <a:sx n="125" d="100"/>
          <a:sy n="125" d="100"/>
        </p:scale>
        <p:origin x="-1452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A0BB0-C374-42D7-8365-B214EAF80389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A48D6-07B3-42AA-A355-12B9D9AEA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3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6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3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2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4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2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2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5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2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0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9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F09A9-8FAE-4BB1-8CF8-7F92785DA349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4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povarova-ea@rosenergoatom.ru" TargetMode="External"/><Relationship Id="rId10" Type="http://schemas.openxmlformats.org/officeDocument/2006/relationships/image" Target="../media/image6.png"/><Relationship Id="rId4" Type="http://schemas.openxmlformats.org/officeDocument/2006/relationships/hyperlink" Target="mailto:kuzmina@uemz.ru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24" y="-3164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652120" y="1268760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Земельные участки</a:t>
            </a:r>
            <a:endParaRPr lang="ru-RU" dirty="0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424167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Имущественный комплекс «База отдыха»</a:t>
            </a:r>
            <a:b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по адресу: г. Березовский, Белоярская зона отдыха, 3 проезд, 8</a:t>
            </a:r>
            <a:endParaRPr lang="en-US" sz="1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666776" y="4205889"/>
            <a:ext cx="3420000" cy="245034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Объект  НИ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508504" y="1411876"/>
            <a:ext cx="3635496" cy="2034835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>
              <a:spcBef>
                <a:spcPts val="0"/>
              </a:spcBef>
            </a:pPr>
            <a:endParaRPr lang="ru-RU" sz="1000" b="1" dirty="0" smtClean="0"/>
          </a:p>
          <a:p>
            <a:pPr marL="180000" lvl="1">
              <a:spcBef>
                <a:spcPts val="0"/>
              </a:spcBef>
            </a:pPr>
            <a:endParaRPr lang="ru-RU" sz="1000" b="1" dirty="0"/>
          </a:p>
          <a:p>
            <a:pPr marL="180000" lvl="1">
              <a:spcBef>
                <a:spcPts val="0"/>
              </a:spcBef>
            </a:pPr>
            <a:endParaRPr lang="ru-RU" sz="1000" b="1" dirty="0" smtClean="0"/>
          </a:p>
          <a:p>
            <a:pPr marL="180000" lvl="1">
              <a:spcBef>
                <a:spcPts val="0"/>
              </a:spcBef>
            </a:pPr>
            <a:endParaRPr lang="ru-RU" sz="1000" b="1" dirty="0"/>
          </a:p>
          <a:p>
            <a:pPr marL="180000" lvl="1">
              <a:spcBef>
                <a:spcPts val="0"/>
              </a:spcBef>
            </a:pPr>
            <a:endParaRPr lang="ru-RU" sz="1000" b="1" dirty="0" smtClean="0"/>
          </a:p>
          <a:p>
            <a:pPr marL="180000" lvl="1">
              <a:spcBef>
                <a:spcPts val="0"/>
              </a:spcBef>
            </a:pPr>
            <a:endParaRPr lang="ru-RU" sz="1000" b="1" dirty="0" smtClean="0"/>
          </a:p>
          <a:p>
            <a:pPr marL="180000" lvl="1">
              <a:spcBef>
                <a:spcPts val="0"/>
              </a:spcBef>
            </a:pPr>
            <a:endParaRPr lang="ru-RU" sz="1000" b="1" dirty="0" smtClean="0"/>
          </a:p>
          <a:p>
            <a:pPr marL="180000" lvl="1">
              <a:spcBef>
                <a:spcPts val="0"/>
              </a:spcBef>
            </a:pPr>
            <a:r>
              <a:rPr lang="ru-RU" sz="1000" b="1" dirty="0" smtClean="0"/>
              <a:t>1. Площадь: </a:t>
            </a:r>
            <a:r>
              <a:rPr lang="ru-RU" sz="1000" dirty="0" smtClean="0"/>
              <a:t>65111 </a:t>
            </a:r>
            <a:r>
              <a:rPr lang="ru-RU" sz="1000" dirty="0" err="1" smtClean="0"/>
              <a:t>кв.м</a:t>
            </a:r>
            <a:r>
              <a:rPr lang="ru-RU" sz="1000" dirty="0" smtClean="0"/>
              <a:t> </a:t>
            </a:r>
          </a:p>
          <a:p>
            <a:pPr marL="180000" lvl="1">
              <a:spcBef>
                <a:spcPts val="0"/>
              </a:spcBef>
            </a:pPr>
            <a:r>
              <a:rPr lang="ru-RU" sz="1000" b="1" dirty="0" smtClean="0"/>
              <a:t>Право</a:t>
            </a:r>
            <a:r>
              <a:rPr lang="ru-RU" sz="1000" b="1" dirty="0"/>
              <a:t>: </a:t>
            </a:r>
            <a:r>
              <a:rPr lang="ru-RU" sz="1000" dirty="0" smtClean="0"/>
              <a:t>Аренда. Арендодатель: ТУ </a:t>
            </a:r>
            <a:r>
              <a:rPr lang="ru-RU" sz="1000" dirty="0" err="1" smtClean="0"/>
              <a:t>Росимущества</a:t>
            </a:r>
            <a:r>
              <a:rPr lang="ru-RU" sz="1000" dirty="0" smtClean="0"/>
              <a:t> в Свердловской области (договор аренды </a:t>
            </a:r>
            <a:r>
              <a:rPr lang="ru-RU" sz="1000" dirty="0"/>
              <a:t>от 26.04.2023г. № </a:t>
            </a:r>
            <a:r>
              <a:rPr lang="ru-RU" sz="1000" dirty="0" smtClean="0"/>
              <a:t>66-07/132)</a:t>
            </a:r>
          </a:p>
          <a:p>
            <a:pPr marL="180000" lvl="1">
              <a:spcBef>
                <a:spcPts val="0"/>
              </a:spcBef>
            </a:pPr>
            <a:r>
              <a:rPr lang="ru-RU" sz="1000" b="1" dirty="0" smtClean="0"/>
              <a:t>Кадастровый </a:t>
            </a:r>
            <a:r>
              <a:rPr lang="ru-RU" sz="1000" b="1" dirty="0"/>
              <a:t>номер: </a:t>
            </a:r>
            <a:r>
              <a:rPr lang="ru-RU" sz="1000" dirty="0" smtClean="0"/>
              <a:t>66:35:0221001:214</a:t>
            </a:r>
          </a:p>
          <a:p>
            <a:pPr marL="180000" lvl="1">
              <a:spcBef>
                <a:spcPts val="0"/>
              </a:spcBef>
            </a:pPr>
            <a:r>
              <a:rPr lang="ru-RU" sz="1000" b="1" dirty="0" smtClean="0">
                <a:solidFill>
                  <a:schemeClr val="tx1"/>
                </a:solidFill>
                <a:cs typeface="Arial" charset="0"/>
              </a:rPr>
              <a:t>Обременения</a:t>
            </a:r>
            <a:r>
              <a:rPr lang="ru-RU" sz="1000" dirty="0">
                <a:solidFill>
                  <a:schemeClr val="tx1"/>
                </a:solidFill>
                <a:cs typeface="Arial" charset="0"/>
              </a:rPr>
              <a:t>: </a:t>
            </a:r>
            <a:r>
              <a:rPr lang="ru-RU" sz="1000" dirty="0" smtClean="0">
                <a:solidFill>
                  <a:schemeClr val="tx1"/>
                </a:solidFill>
                <a:cs typeface="Arial" charset="0"/>
              </a:rPr>
              <a:t>нет</a:t>
            </a:r>
          </a:p>
          <a:p>
            <a:pPr marL="180000" lvl="1">
              <a:spcBef>
                <a:spcPts val="0"/>
              </a:spcBef>
            </a:pPr>
            <a:r>
              <a:rPr lang="ru-RU" sz="1000" b="1" dirty="0" smtClean="0">
                <a:solidFill>
                  <a:schemeClr val="tx1"/>
                </a:solidFill>
                <a:cs typeface="Arial" charset="0"/>
              </a:rPr>
              <a:t>Категория</a:t>
            </a:r>
            <a:r>
              <a:rPr lang="ru-RU" sz="1000" dirty="0">
                <a:solidFill>
                  <a:schemeClr val="tx1"/>
                </a:solidFill>
                <a:cs typeface="Arial" charset="0"/>
              </a:rPr>
              <a:t>: </a:t>
            </a:r>
            <a:r>
              <a:rPr lang="ru-RU" sz="1000" dirty="0">
                <a:cs typeface="Arial" charset="0"/>
              </a:rPr>
              <a:t>земли </a:t>
            </a:r>
            <a:r>
              <a:rPr lang="ru-RU" sz="1000" dirty="0" smtClean="0">
                <a:cs typeface="Arial" charset="0"/>
              </a:rPr>
              <a:t>особо охраняемых территорий и объектов. </a:t>
            </a:r>
            <a:r>
              <a:rPr lang="ru-RU" sz="1000" b="1" dirty="0" smtClean="0">
                <a:solidFill>
                  <a:schemeClr val="tx1"/>
                </a:solidFill>
                <a:cs typeface="Arial" charset="0"/>
              </a:rPr>
              <a:t>ВРИ</a:t>
            </a:r>
            <a:r>
              <a:rPr lang="ru-RU" sz="1000" b="1" dirty="0">
                <a:cs typeface="Arial" charset="0"/>
              </a:rPr>
              <a:t>: </a:t>
            </a:r>
            <a:r>
              <a:rPr lang="ru-RU" sz="1000" dirty="0" smtClean="0">
                <a:cs typeface="Arial" charset="0"/>
              </a:rPr>
              <a:t>под базу отдыха</a:t>
            </a:r>
          </a:p>
          <a:p>
            <a:pPr marL="180000" lvl="1">
              <a:spcBef>
                <a:spcPts val="0"/>
              </a:spcBef>
            </a:pPr>
            <a:r>
              <a:rPr lang="ru-RU" sz="1000" b="1" dirty="0" smtClean="0"/>
              <a:t>2. </a:t>
            </a:r>
            <a:r>
              <a:rPr lang="ru-RU" sz="1000" b="1" dirty="0"/>
              <a:t>Площадь</a:t>
            </a:r>
            <a:r>
              <a:rPr lang="ru-RU" sz="1000" dirty="0"/>
              <a:t>: 12430 </a:t>
            </a:r>
            <a:r>
              <a:rPr lang="ru-RU" sz="1000" dirty="0" err="1"/>
              <a:t>кв.м</a:t>
            </a:r>
            <a:r>
              <a:rPr lang="ru-RU" sz="1000" dirty="0" smtClean="0"/>
              <a:t>.</a:t>
            </a:r>
          </a:p>
          <a:p>
            <a:pPr marL="180000" lvl="1">
              <a:spcBef>
                <a:spcPts val="0"/>
              </a:spcBef>
            </a:pPr>
            <a:r>
              <a:rPr lang="ru-RU" sz="1000" b="1" dirty="0" smtClean="0"/>
              <a:t>Право</a:t>
            </a:r>
            <a:r>
              <a:rPr lang="ru-RU" sz="1000" b="1" dirty="0"/>
              <a:t>:</a:t>
            </a:r>
            <a:r>
              <a:rPr lang="ru-RU" sz="1000" dirty="0"/>
              <a:t> Аренда. Арендодатель: </a:t>
            </a:r>
            <a:r>
              <a:rPr lang="ru-RU" sz="1000" dirty="0" smtClean="0"/>
              <a:t>Комитет по управлению имуществом Березовского городского округа </a:t>
            </a:r>
            <a:r>
              <a:rPr lang="ru-RU" sz="1000" dirty="0"/>
              <a:t>(договор аренды от </a:t>
            </a:r>
            <a:r>
              <a:rPr lang="ru-RU" sz="1000" dirty="0" smtClean="0"/>
              <a:t>12.11.2008г</a:t>
            </a:r>
            <a:r>
              <a:rPr lang="ru-RU" sz="1000" dirty="0"/>
              <a:t>. № </a:t>
            </a:r>
            <a:r>
              <a:rPr lang="ru-RU" sz="1000" dirty="0" smtClean="0"/>
              <a:t>368/1 не продлен)</a:t>
            </a:r>
            <a:endParaRPr lang="ru-RU" sz="1000" dirty="0"/>
          </a:p>
          <a:p>
            <a:pPr marL="180000" lvl="1">
              <a:spcBef>
                <a:spcPts val="0"/>
              </a:spcBef>
            </a:pPr>
            <a:r>
              <a:rPr lang="ru-RU" sz="1000" b="1" dirty="0"/>
              <a:t>Кадастровый номер:</a:t>
            </a:r>
            <a:r>
              <a:rPr lang="ru-RU" sz="1000" dirty="0"/>
              <a:t> </a:t>
            </a:r>
            <a:r>
              <a:rPr lang="ru-RU" sz="1000" dirty="0" smtClean="0"/>
              <a:t>66:35:0221001:429</a:t>
            </a:r>
            <a:endParaRPr lang="ru-RU" sz="1000" dirty="0"/>
          </a:p>
          <a:p>
            <a:pPr marL="180000" lvl="1">
              <a:spcBef>
                <a:spcPts val="0"/>
              </a:spcBef>
            </a:pPr>
            <a:r>
              <a:rPr lang="ru-RU" sz="1000" b="1" dirty="0"/>
              <a:t>Обременения:</a:t>
            </a:r>
            <a:r>
              <a:rPr lang="ru-RU" sz="1000" dirty="0"/>
              <a:t> нет</a:t>
            </a:r>
          </a:p>
          <a:p>
            <a:pPr marL="180000" lvl="1">
              <a:spcBef>
                <a:spcPts val="0"/>
              </a:spcBef>
            </a:pPr>
            <a:r>
              <a:rPr lang="ru-RU" sz="1000" b="1" dirty="0"/>
              <a:t>Категория:</a:t>
            </a:r>
            <a:r>
              <a:rPr lang="ru-RU" sz="1000" dirty="0"/>
              <a:t> земли особо охраняемых территорий и </a:t>
            </a:r>
            <a:r>
              <a:rPr lang="ru-RU" sz="1000" dirty="0" smtClean="0"/>
              <a:t>объектов</a:t>
            </a:r>
          </a:p>
          <a:p>
            <a:pPr marL="180000" lvl="1">
              <a:spcBef>
                <a:spcPts val="0"/>
              </a:spcBef>
            </a:pPr>
            <a:r>
              <a:rPr lang="ru-RU" sz="1000" b="1" dirty="0" smtClean="0"/>
              <a:t>ВРИ</a:t>
            </a:r>
            <a:r>
              <a:rPr lang="ru-RU" sz="1000" b="1" dirty="0"/>
              <a:t>:</a:t>
            </a:r>
            <a:r>
              <a:rPr lang="ru-RU" sz="1000" dirty="0"/>
              <a:t> </a:t>
            </a:r>
            <a:r>
              <a:rPr lang="ru-RU" sz="1000" dirty="0" smtClean="0"/>
              <a:t>для строительства лодочной станции и оборудования пляжа</a:t>
            </a:r>
            <a:endParaRPr lang="ru-RU" sz="1000" dirty="0"/>
          </a:p>
          <a:p>
            <a:pPr marL="180000" lvl="1">
              <a:spcBef>
                <a:spcPts val="0"/>
              </a:spcBef>
            </a:pPr>
            <a:endParaRPr lang="ru-RU" sz="1000" dirty="0"/>
          </a:p>
        </p:txBody>
      </p:sp>
      <p:sp>
        <p:nvSpPr>
          <p:cNvPr id="88" name="Полилиния 87"/>
          <p:cNvSpPr/>
          <p:nvPr/>
        </p:nvSpPr>
        <p:spPr bwMode="auto">
          <a:xfrm>
            <a:off x="5497951" y="3933056"/>
            <a:ext cx="3600000" cy="1214501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endParaRPr lang="ru-RU" sz="1200" b="1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180000" lvl="1"/>
            <a:endParaRPr lang="ru-RU" sz="1200" b="1" dirty="0">
              <a:cs typeface="Arial" charset="0"/>
            </a:endParaRPr>
          </a:p>
          <a:p>
            <a:pPr marL="180000" lvl="1"/>
            <a:endParaRPr lang="ru-RU" sz="1000" b="1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180000" lvl="1"/>
            <a:endParaRPr lang="ru-RU" sz="1000" b="1" dirty="0" smtClean="0">
              <a:cs typeface="Arial" charset="0"/>
            </a:endParaRPr>
          </a:p>
          <a:p>
            <a:pPr marL="180000" lvl="1"/>
            <a:endParaRPr lang="ru-RU" sz="1000" b="1" dirty="0">
              <a:cs typeface="Arial" charset="0"/>
            </a:endParaRPr>
          </a:p>
          <a:p>
            <a:pPr marL="180000" lvl="1"/>
            <a:r>
              <a:rPr lang="ru-RU" sz="1000" b="1" dirty="0" smtClean="0">
                <a:cs typeface="Arial" charset="0"/>
              </a:rPr>
              <a:t>Состав имущественного комплекса</a:t>
            </a:r>
            <a:r>
              <a:rPr lang="ru-RU" sz="1000" b="1" dirty="0" smtClean="0">
                <a:solidFill>
                  <a:schemeClr val="tx1"/>
                </a:solidFill>
                <a:latin typeface="+mn-lt"/>
                <a:cs typeface="Arial" charset="0"/>
              </a:rPr>
              <a:t>: </a:t>
            </a:r>
            <a:r>
              <a:rPr lang="ru-RU" sz="1000" dirty="0" smtClean="0">
                <a:solidFill>
                  <a:schemeClr val="tx1"/>
                </a:solidFill>
                <a:latin typeface="+mn-lt"/>
                <a:cs typeface="Arial" charset="0"/>
              </a:rPr>
              <a:t>32 объекта недвижимого имущества и 36 объектов движимого имущества</a:t>
            </a:r>
          </a:p>
          <a:p>
            <a:pPr marL="180000" lvl="1"/>
            <a:r>
              <a:rPr lang="ru-RU" sz="1000" b="1" dirty="0" smtClean="0">
                <a:solidFill>
                  <a:schemeClr val="tx1"/>
                </a:solidFill>
                <a:latin typeface="+mn-lt"/>
                <a:cs typeface="Arial" charset="0"/>
              </a:rPr>
              <a:t>Право</a:t>
            </a:r>
            <a:r>
              <a:rPr lang="ru-RU" sz="1000" b="1" dirty="0">
                <a:solidFill>
                  <a:schemeClr val="tx1"/>
                </a:solidFill>
                <a:latin typeface="+mn-lt"/>
                <a:cs typeface="Arial" charset="0"/>
              </a:rPr>
              <a:t>:</a:t>
            </a:r>
            <a:r>
              <a:rPr lang="ru-RU" sz="10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+mn-lt"/>
                <a:cs typeface="Arial" charset="0"/>
              </a:rPr>
              <a:t>собственность АО «УЭМЗ»</a:t>
            </a:r>
          </a:p>
          <a:p>
            <a:pPr marL="180000" lvl="1"/>
            <a:r>
              <a:rPr lang="ru-RU" sz="1000" b="1" dirty="0" smtClean="0">
                <a:solidFill>
                  <a:schemeClr val="tx1"/>
                </a:solidFill>
                <a:latin typeface="+mn-lt"/>
                <a:cs typeface="Arial" charset="0"/>
              </a:rPr>
              <a:t>Обременения</a:t>
            </a:r>
            <a:r>
              <a:rPr lang="ru-RU" sz="1000" b="1" dirty="0">
                <a:solidFill>
                  <a:schemeClr val="tx1"/>
                </a:solidFill>
                <a:latin typeface="+mn-lt"/>
                <a:cs typeface="Arial" charset="0"/>
              </a:rPr>
              <a:t>:</a:t>
            </a:r>
            <a:r>
              <a:rPr lang="ru-RU" sz="10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+mn-lt"/>
                <a:cs typeface="Arial" charset="0"/>
              </a:rPr>
              <a:t>нет</a:t>
            </a:r>
          </a:p>
          <a:p>
            <a:pPr marL="180000" lvl="1"/>
            <a:r>
              <a:rPr lang="ru-RU" sz="1000" b="1" dirty="0" smtClean="0">
                <a:solidFill>
                  <a:schemeClr val="tx1"/>
                </a:solidFill>
                <a:latin typeface="+mn-lt"/>
                <a:cs typeface="Arial" charset="0"/>
              </a:rPr>
              <a:t>Состояние: </a:t>
            </a:r>
            <a:r>
              <a:rPr lang="ru-RU" sz="1000" dirty="0" smtClean="0">
                <a:solidFill>
                  <a:schemeClr val="tx1"/>
                </a:solidFill>
                <a:latin typeface="+mn-lt"/>
                <a:cs typeface="Arial" charset="0"/>
              </a:rPr>
              <a:t>удовлетворительное, текущее использование: эксплуатируется</a:t>
            </a:r>
            <a:endParaRPr lang="ru-RU" sz="1000" dirty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41714" y="6452791"/>
            <a:ext cx="811212" cy="377825"/>
          </a:xfrm>
        </p:spPr>
        <p:txBody>
          <a:bodyPr/>
          <a:lstStyle/>
          <a:p>
            <a:pPr algn="ctr">
              <a:defRPr/>
            </a:pPr>
            <a:fld id="{58C9DAD9-0460-481D-8B9F-84A479B5BBA4}" type="slidenum">
              <a:rPr lang="ru-RU" sz="1600" b="1" smtClean="0">
                <a:solidFill>
                  <a:srgbClr val="0070C0"/>
                </a:solidFill>
              </a:rPr>
              <a:pPr algn="ctr">
                <a:defRPr/>
              </a:pPr>
              <a:t>1</a:t>
            </a:fld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88437" y="5398381"/>
            <a:ext cx="3347815" cy="213031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16251" y="5580631"/>
            <a:ext cx="35277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ФИО контактного лица / </a:t>
            </a:r>
            <a:r>
              <a:rPr lang="ru-RU" sz="1000" b="1" dirty="0" smtClean="0"/>
              <a:t>номер телефона / </a:t>
            </a:r>
            <a:r>
              <a:rPr lang="en-US" sz="1000" b="1" dirty="0" smtClean="0"/>
              <a:t>E-mail</a:t>
            </a:r>
            <a:r>
              <a:rPr lang="ru-RU" sz="1000" b="1" dirty="0" smtClean="0"/>
              <a:t>:</a:t>
            </a:r>
          </a:p>
          <a:p>
            <a:pPr lvl="0"/>
            <a:r>
              <a:rPr lang="ru-RU" sz="1000" dirty="0" smtClean="0"/>
              <a:t>Ксения </a:t>
            </a:r>
            <a:r>
              <a:rPr lang="ru-RU" sz="1000" dirty="0"/>
              <a:t>Ивановна, </a:t>
            </a:r>
          </a:p>
          <a:p>
            <a:pPr lvl="0"/>
            <a:r>
              <a:rPr lang="ru-RU" sz="1000" dirty="0"/>
              <a:t>тел. (343) 383-24-69,   </a:t>
            </a:r>
            <a:r>
              <a:rPr lang="en-US" sz="1000" u="sng" dirty="0" smtClean="0">
                <a:hlinkClick r:id="rId4"/>
              </a:rPr>
              <a:t>kuzmina@uemz.ru</a:t>
            </a:r>
            <a:endParaRPr lang="ru-RU" sz="1000" u="sng" dirty="0" smtClean="0"/>
          </a:p>
          <a:p>
            <a:pPr lvl="0"/>
            <a:r>
              <a:rPr lang="ru-RU" sz="1000" smtClean="0"/>
              <a:t>Наталия </a:t>
            </a:r>
            <a:r>
              <a:rPr lang="ru-RU" sz="1000" dirty="0" smtClean="0"/>
              <a:t>Николаевна,</a:t>
            </a:r>
            <a:endParaRPr lang="ru-RU" sz="1000" dirty="0"/>
          </a:p>
          <a:p>
            <a:r>
              <a:rPr lang="ru-RU" sz="1000" dirty="0">
                <a:hlinkClick r:id="rId5"/>
              </a:rPr>
              <a:t>т</a:t>
            </a:r>
            <a:r>
              <a:rPr lang="ru-RU" sz="1000" dirty="0" smtClean="0">
                <a:hlinkClick r:id="rId5"/>
              </a:rPr>
              <a:t>ел. (343) 383-24-69, </a:t>
            </a:r>
            <a:r>
              <a:rPr lang="en-US" sz="1000" dirty="0">
                <a:hlinkClick r:id="rId5"/>
              </a:rPr>
              <a:t>zaytseva@uemz.ru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32" y="1302687"/>
            <a:ext cx="4971029" cy="304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33619" y="1340768"/>
            <a:ext cx="4862331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ru-RU" sz="1200" dirty="0"/>
              <a:t>Открытый </a:t>
            </a:r>
            <a:r>
              <a:rPr lang="ru-RU" sz="1200" dirty="0" smtClean="0"/>
              <a:t>аукцион на понижение в электронной форме, </a:t>
            </a:r>
            <a:r>
              <a:rPr lang="ru-RU" sz="1200" dirty="0"/>
              <a:t>начальная </a:t>
            </a:r>
            <a:r>
              <a:rPr lang="ru-RU" sz="1200" dirty="0" smtClean="0"/>
              <a:t>цена: </a:t>
            </a:r>
            <a:r>
              <a:rPr lang="ru-RU" sz="1200" dirty="0"/>
              <a:t>27 163 500 </a:t>
            </a:r>
            <a:r>
              <a:rPr lang="ru-RU" sz="1200" dirty="0" smtClean="0"/>
              <a:t>рублей </a:t>
            </a:r>
            <a:r>
              <a:rPr lang="ru-RU" sz="1200" dirty="0"/>
              <a:t>в </a:t>
            </a:r>
            <a:r>
              <a:rPr lang="ru-RU" sz="1200" dirty="0" smtClean="0"/>
              <a:t>т. ч. </a:t>
            </a:r>
            <a:r>
              <a:rPr lang="ru-RU" sz="1200" dirty="0"/>
              <a:t>НДС </a:t>
            </a:r>
            <a:r>
              <a:rPr lang="ru-RU" sz="1200" dirty="0" smtClean="0"/>
              <a:t>22%, цена </a:t>
            </a:r>
            <a:r>
              <a:rPr lang="ru-RU" sz="1200" dirty="0"/>
              <a:t>отсечения: 17 656 275 рублей в т. ч. НДС </a:t>
            </a:r>
            <a:r>
              <a:rPr lang="ru-RU" sz="1200" dirty="0" smtClean="0"/>
              <a:t>22%,  шаг </a:t>
            </a:r>
            <a:r>
              <a:rPr lang="ru-RU" sz="1200" dirty="0"/>
              <a:t>аукциона 475 361,25 руб</a:t>
            </a:r>
            <a:r>
              <a:rPr lang="ru-RU" sz="1200" dirty="0" smtClean="0"/>
              <a:t>., </a:t>
            </a:r>
            <a:r>
              <a:rPr lang="ru-RU" sz="1200" dirty="0"/>
              <a:t>размер задатка (10% от цены отсечения) 1 765 627,50 </a:t>
            </a:r>
            <a:r>
              <a:rPr lang="ru-RU" sz="1200" dirty="0" smtClean="0"/>
              <a:t>руб., </a:t>
            </a:r>
            <a:r>
              <a:rPr lang="ru-RU" sz="1200" dirty="0"/>
              <a:t>период приема заявок с </a:t>
            </a:r>
            <a:r>
              <a:rPr lang="ru-RU" sz="1200" dirty="0" smtClean="0"/>
              <a:t>13.03.2026 </a:t>
            </a:r>
            <a:r>
              <a:rPr lang="ru-RU" sz="1200" dirty="0" smtClean="0"/>
              <a:t>(с 14 </a:t>
            </a:r>
            <a:r>
              <a:rPr lang="ru-RU" sz="1200" dirty="0"/>
              <a:t>час. 00 мин</a:t>
            </a:r>
            <a:r>
              <a:rPr lang="ru-RU" sz="1200" dirty="0" smtClean="0"/>
              <a:t>. </a:t>
            </a:r>
            <a:r>
              <a:rPr lang="ru-RU" sz="1200" dirty="0" err="1" smtClean="0"/>
              <a:t>мск</a:t>
            </a:r>
            <a:r>
              <a:rPr lang="ru-RU" sz="1200" dirty="0" smtClean="0"/>
              <a:t>. время)  </a:t>
            </a:r>
            <a:r>
              <a:rPr lang="ru-RU" sz="1200" dirty="0"/>
              <a:t>по </a:t>
            </a:r>
            <a:r>
              <a:rPr lang="ru-RU" sz="1200" dirty="0" smtClean="0"/>
              <a:t>04.05.2026 </a:t>
            </a:r>
            <a:r>
              <a:rPr lang="ru-RU" sz="1200" dirty="0"/>
              <a:t>(до </a:t>
            </a:r>
            <a:r>
              <a:rPr lang="ru-RU" sz="1200" dirty="0" smtClean="0"/>
              <a:t>12 </a:t>
            </a:r>
            <a:r>
              <a:rPr lang="ru-RU" sz="1200" dirty="0"/>
              <a:t>час. 00 мин</a:t>
            </a:r>
            <a:r>
              <a:rPr lang="ru-RU" sz="1200" dirty="0" smtClean="0"/>
              <a:t>. </a:t>
            </a:r>
            <a:r>
              <a:rPr lang="ru-RU" sz="1200" dirty="0" err="1">
                <a:solidFill>
                  <a:prstClr val="black"/>
                </a:solidFill>
              </a:rPr>
              <a:t>мск</a:t>
            </a:r>
            <a:r>
              <a:rPr lang="ru-RU" sz="1200" dirty="0">
                <a:solidFill>
                  <a:prstClr val="black"/>
                </a:solidFill>
              </a:rPr>
              <a:t>. </a:t>
            </a:r>
            <a:r>
              <a:rPr lang="ru-RU" sz="1200" dirty="0" smtClean="0">
                <a:solidFill>
                  <a:prstClr val="black"/>
                </a:solidFill>
              </a:rPr>
              <a:t>время</a:t>
            </a:r>
            <a:r>
              <a:rPr lang="ru-RU" sz="1200" dirty="0"/>
              <a:t>)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9" y="4510802"/>
            <a:ext cx="2412816" cy="1770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4519863"/>
            <a:ext cx="2412816" cy="1747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актива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222124" y="521129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актива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-46049" y="6334780"/>
            <a:ext cx="8184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https://</a:t>
            </a:r>
            <a:r>
              <a:rPr lang="en-US" sz="1400" b="1" dirty="0" smtClean="0"/>
              <a:t>utp.sberbank-ast.ru/VIP/</a:t>
            </a:r>
            <a:endParaRPr lang="ru-RU" sz="1400" b="1" dirty="0" smtClean="0"/>
          </a:p>
          <a:p>
            <a:r>
              <a:rPr lang="en-US" sz="1400" b="1" dirty="0">
                <a:solidFill>
                  <a:srgbClr val="002060"/>
                </a:solidFill>
              </a:rPr>
              <a:t>https://</a:t>
            </a:r>
            <a:r>
              <a:rPr lang="en-US" sz="1400" b="1">
                <a:solidFill>
                  <a:srgbClr val="002060"/>
                </a:solidFill>
              </a:rPr>
              <a:t>www.atomproperty.ru</a:t>
            </a:r>
            <a:r>
              <a:rPr lang="en-US" sz="1400" b="1" smtClean="0">
                <a:solidFill>
                  <a:srgbClr val="002060"/>
                </a:solidFill>
              </a:rPr>
              <a:t>/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19" y="2541097"/>
            <a:ext cx="4862332" cy="178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73" y="3093522"/>
            <a:ext cx="331099" cy="29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7" y="4344246"/>
            <a:ext cx="2702502" cy="212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835" y="4328406"/>
            <a:ext cx="2852737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5009</TotalTime>
  <Words>280</Words>
  <Application>Microsoft Office PowerPoint</Application>
  <PresentationFormat>Экран (4:3)</PresentationFormat>
  <Paragraphs>44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Имущественный комплекс «База отдыха» по адресу: г. Березовский, Белоярская зона отдыха, 3 проезд, 8</vt:lpstr>
    </vt:vector>
  </TitlesOfParts>
  <Company>Rosatom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Зоя Александровна</dc:creator>
  <cp:lastModifiedBy>Кузьмина</cp:lastModifiedBy>
  <cp:revision>102</cp:revision>
  <cp:lastPrinted>2023-04-17T06:25:58Z</cp:lastPrinted>
  <dcterms:created xsi:type="dcterms:W3CDTF">2016-10-31T13:36:47Z</dcterms:created>
  <dcterms:modified xsi:type="dcterms:W3CDTF">2026-03-10T06:28:39Z</dcterms:modified>
</cp:coreProperties>
</file>